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73" r:id="rId3"/>
    <p:sldId id="418" r:id="rId4"/>
    <p:sldId id="427" r:id="rId5"/>
    <p:sldId id="419" r:id="rId6"/>
    <p:sldId id="420" r:id="rId7"/>
    <p:sldId id="421" r:id="rId8"/>
    <p:sldId id="422" r:id="rId9"/>
    <p:sldId id="423" r:id="rId10"/>
    <p:sldId id="428" r:id="rId11"/>
    <p:sldId id="424" r:id="rId12"/>
    <p:sldId id="425" r:id="rId13"/>
    <p:sldId id="430" r:id="rId14"/>
    <p:sldId id="429" r:id="rId15"/>
    <p:sldId id="431" r:id="rId16"/>
    <p:sldId id="432" r:id="rId17"/>
    <p:sldId id="433" r:id="rId18"/>
    <p:sldId id="438" r:id="rId19"/>
    <p:sldId id="439" r:id="rId20"/>
    <p:sldId id="434" r:id="rId21"/>
    <p:sldId id="435" r:id="rId22"/>
    <p:sldId id="436" r:id="rId23"/>
    <p:sldId id="437" r:id="rId24"/>
    <p:sldId id="381" r:id="rId25"/>
    <p:sldId id="409" r:id="rId26"/>
    <p:sldId id="378" r:id="rId27"/>
    <p:sldId id="379" r:id="rId28"/>
    <p:sldId id="380" r:id="rId29"/>
  </p:sldIdLst>
  <p:sldSz cx="9144000" cy="5143500" type="screen16x9"/>
  <p:notesSz cx="6858000" cy="9144000"/>
  <p:embeddedFontLst>
    <p:embeddedFont>
      <p:font typeface="Dosis" panose="020B0604020202020204" charset="0"/>
      <p:regular r:id="rId32"/>
      <p:bold r:id="rId33"/>
    </p:embeddedFont>
    <p:embeddedFont>
      <p:font typeface="Brush Script MT" panose="03060802040406070304" pitchFamily="66" charset="0"/>
      <p:italic r:id="rId34"/>
    </p:embeddedFont>
    <p:embeddedFont>
      <p:font typeface="Sniglet" panose="020B0604020202020204" charset="0"/>
      <p:regular r:id="rId35"/>
    </p:embeddedFont>
    <p:embeddedFont>
      <p:font typeface="Bahnschrift Light Condensed" panose="020B0502040204020203" pitchFamily="34" charset="0"/>
      <p:regular r:id="rId36"/>
    </p:embeddedFont>
    <p:embeddedFont>
      <p:font typeface="Adobe Devanagari" panose="020405030502010202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36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Windows Disk Partitions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641350"/>
            <a:ext cx="6612467" cy="37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MBR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7" y="615950"/>
            <a:ext cx="2520102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265" y="615950"/>
            <a:ext cx="39814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50" y="476250"/>
            <a:ext cx="5219600" cy="400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81" y="492012"/>
            <a:ext cx="6150219" cy="42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7" y="706750"/>
            <a:ext cx="6381563" cy="38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78" y="469900"/>
            <a:ext cx="4126381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21" y="1561195"/>
            <a:ext cx="2867368" cy="20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9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4" y="971550"/>
            <a:ext cx="3966516" cy="305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60" y="971551"/>
            <a:ext cx="2559837" cy="3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86" y="368299"/>
            <a:ext cx="5222320" cy="4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Calculate the size of partitions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6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Understanding Disk Drives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7" y="127692"/>
            <a:ext cx="4175613" cy="191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67" y="1832481"/>
            <a:ext cx="4186684" cy="28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8" y="462027"/>
            <a:ext cx="5963861" cy="41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96" y="451638"/>
            <a:ext cx="4955604" cy="4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9" y="249806"/>
            <a:ext cx="4605811" cy="3804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5189" y="4299825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83881984 sectors *512 bytes per sector = 38.99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72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Nelson, Amelia Phillips, Christopher </a:t>
            </a:r>
            <a:r>
              <a:rPr lang="en-US" dirty="0" err="1"/>
              <a:t>Steuart</a:t>
            </a:r>
            <a:r>
              <a:rPr lang="en-US" dirty="0"/>
              <a:t>, Guide to Computer Forensics and Investigations. Sixth Edition. Cengage Learning, 2018, ISBN-13: 978-1-337-56894-4.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0" y="330837"/>
            <a:ext cx="5867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12915" y="4482249"/>
            <a:ext cx="6338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dirty="0">
                <a:latin typeface="Times New Roman" panose="02020603050405020304" pitchFamily="18" charset="0"/>
              </a:rPr>
              <a:t>"</a:t>
            </a:r>
            <a:endParaRPr lang="en-US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" y="27914"/>
            <a:ext cx="2967958" cy="22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38" y="2361654"/>
            <a:ext cx="2139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https://regmedia.co.uk/2006/12/12/fujitsu_300gb_1.jpg</a:t>
            </a:r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disk sector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6" y="1314900"/>
            <a:ext cx="4338398" cy="3610800"/>
          </a:xfrm>
        </p:spPr>
        <p:txBody>
          <a:bodyPr/>
          <a:lstStyle/>
          <a:p>
            <a:r>
              <a:rPr lang="en-US" dirty="0"/>
              <a:t>The sector is the minimum storage unit of a hard drive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Files </a:t>
            </a:r>
            <a:r>
              <a:rPr lang="en-US" dirty="0"/>
              <a:t>occupy an integral number of sectors regardless of the file's actual size. </a:t>
            </a:r>
            <a:endParaRPr lang="en-US" dirty="0" smtClean="0"/>
          </a:p>
          <a:p>
            <a:r>
              <a:rPr lang="en-US" sz="2800" dirty="0"/>
              <a:t># bytes per sector =512 Bytes</a:t>
            </a:r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1" y="105254"/>
            <a:ext cx="3828931" cy="30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82487" y="3378311"/>
            <a:ext cx="243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total sectors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#sectors per track</a:t>
            </a:r>
          </a:p>
          <a:p>
            <a:r>
              <a:rPr lang="en-US" dirty="0" smtClean="0"/>
              <a:t>#headers </a:t>
            </a:r>
          </a:p>
          <a:p>
            <a:r>
              <a:rPr lang="en-US" dirty="0" smtClean="0"/>
              <a:t>#Cylinders (# of tracks)</a:t>
            </a:r>
          </a:p>
          <a:p>
            <a:r>
              <a:rPr lang="en-US" dirty="0" smtClean="0"/>
              <a:t>Size of disk=heads </a:t>
            </a:r>
            <a:r>
              <a:rPr lang="en-US" dirty="0"/>
              <a:t>x cylinder x </a:t>
            </a:r>
            <a:r>
              <a:rPr lang="en-US" dirty="0" smtClean="0"/>
              <a:t>sectors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 smtClean="0"/>
              <a:t>no </a:t>
            </a:r>
            <a:r>
              <a:rPr lang="en-US" dirty="0"/>
              <a:t>of heads: 12</a:t>
            </a:r>
          </a:p>
          <a:p>
            <a:pPr lvl="1" fontAlgn="base"/>
            <a:r>
              <a:rPr lang="en-US" dirty="0"/>
              <a:t>cylinders: </a:t>
            </a:r>
            <a:r>
              <a:rPr lang="en-US" dirty="0" smtClean="0"/>
              <a:t>17000</a:t>
            </a:r>
          </a:p>
          <a:p>
            <a:pPr lvl="1" fontAlgn="base"/>
            <a:r>
              <a:rPr lang="en-US" dirty="0" smtClean="0"/>
              <a:t>=81600000 sectors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size of a disk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082425"/>
            <a:ext cx="6791700" cy="3610800"/>
          </a:xfrm>
        </p:spPr>
        <p:txBody>
          <a:bodyPr/>
          <a:lstStyle/>
          <a:p>
            <a:r>
              <a:rPr lang="en-US" sz="2400" dirty="0" smtClean="0"/>
              <a:t>1024 Bytes=1K</a:t>
            </a:r>
            <a:endParaRPr lang="en-US" sz="2400" dirty="0"/>
          </a:p>
          <a:p>
            <a:r>
              <a:rPr lang="en-US" sz="2400" dirty="0" smtClean="0"/>
              <a:t>1024 K=1M</a:t>
            </a:r>
            <a:endParaRPr lang="en-US" sz="2400" dirty="0"/>
          </a:p>
          <a:p>
            <a:r>
              <a:rPr lang="en-US" sz="2400" dirty="0" smtClean="0"/>
              <a:t>1024 M=1G</a:t>
            </a:r>
            <a:endParaRPr lang="en-US" sz="2400" dirty="0"/>
          </a:p>
          <a:p>
            <a:r>
              <a:rPr lang="en-US" sz="2400" dirty="0" smtClean="0"/>
              <a:t>How to compute the size of the disk in G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</a:t>
            </a:r>
          </a:p>
          <a:p>
            <a:pPr lvl="1"/>
            <a:r>
              <a:rPr lang="en-US" sz="1800" dirty="0"/>
              <a:t>81600000 </a:t>
            </a:r>
            <a:r>
              <a:rPr lang="en-US" sz="1800" dirty="0" smtClean="0"/>
              <a:t>sectors * 512 bytes= 41779200000 bytes</a:t>
            </a:r>
          </a:p>
          <a:p>
            <a:pPr lvl="1"/>
            <a:r>
              <a:rPr lang="en-US" sz="1800" dirty="0" smtClean="0"/>
              <a:t>=40800000 KB</a:t>
            </a:r>
          </a:p>
          <a:p>
            <a:pPr lvl="1"/>
            <a:r>
              <a:rPr lang="en-US" sz="1800" dirty="0" smtClean="0"/>
              <a:t>=39843.75MB</a:t>
            </a:r>
          </a:p>
          <a:p>
            <a:pPr lvl="1"/>
            <a:r>
              <a:rPr lang="en-US" sz="1800" dirty="0" smtClean="0"/>
              <a:t>=38.91G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27" y="179533"/>
            <a:ext cx="3762804" cy="27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5" y="1082425"/>
            <a:ext cx="3409950" cy="3181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69" y="4413800"/>
            <a:ext cx="3503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2" y="2052822"/>
            <a:ext cx="4044596" cy="15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a PC load Windows Operating System?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 Sequence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Booting a computer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887" y="1082425"/>
            <a:ext cx="4475338" cy="3610800"/>
          </a:xfrm>
        </p:spPr>
        <p:txBody>
          <a:bodyPr/>
          <a:lstStyle/>
          <a:p>
            <a:pPr fontAlgn="t"/>
            <a:r>
              <a:rPr lang="en-US" sz="2000" dirty="0"/>
              <a:t>Power up; computer runs power-on </a:t>
            </a:r>
            <a:r>
              <a:rPr lang="en-US" sz="2000" dirty="0" smtClean="0"/>
              <a:t>self-test (POST)</a:t>
            </a:r>
            <a:endParaRPr lang="en-US" sz="2000" dirty="0"/>
          </a:p>
          <a:p>
            <a:pPr fontAlgn="t"/>
            <a:r>
              <a:rPr lang="en-US" sz="2000" dirty="0"/>
              <a:t>Boot sequence governed by </a:t>
            </a:r>
            <a:r>
              <a:rPr lang="en-US" sz="2000" dirty="0" smtClean="0"/>
              <a:t>(Basic </a:t>
            </a:r>
            <a:r>
              <a:rPr lang="en-US" sz="2000" dirty="0"/>
              <a:t>input/output </a:t>
            </a:r>
            <a:r>
              <a:rPr lang="en-US" sz="2000" dirty="0" smtClean="0"/>
              <a:t>system) BIOS </a:t>
            </a:r>
            <a:r>
              <a:rPr lang="en-US" sz="2000" dirty="0"/>
              <a:t>ROM</a:t>
            </a:r>
          </a:p>
          <a:p>
            <a:pPr lvl="1" fontAlgn="t"/>
            <a:r>
              <a:rPr lang="en-US" sz="1600" dirty="0"/>
              <a:t>BIOS parameters stored in CMOS</a:t>
            </a:r>
          </a:p>
          <a:p>
            <a:pPr fontAlgn="t"/>
            <a:r>
              <a:rPr lang="en-US" sz="2000" dirty="0" smtClean="0"/>
              <a:t>Control passes to </a:t>
            </a:r>
            <a:r>
              <a:rPr lang="en-US" sz="2000" dirty="0"/>
              <a:t>the </a:t>
            </a:r>
            <a:r>
              <a:rPr lang="en-US" sz="2000" dirty="0" smtClean="0"/>
              <a:t>Master Boot </a:t>
            </a:r>
            <a:r>
              <a:rPr lang="en-US" sz="2000" dirty="0"/>
              <a:t>Record (</a:t>
            </a:r>
            <a:r>
              <a:rPr lang="en-US" sz="2000" dirty="0" smtClean="0"/>
              <a:t>MBR) </a:t>
            </a:r>
          </a:p>
          <a:p>
            <a:pPr fontAlgn="t"/>
            <a:r>
              <a:rPr lang="en-US" sz="2000" dirty="0" smtClean="0"/>
              <a:t>MBR </a:t>
            </a:r>
            <a:r>
              <a:rPr lang="en-US" sz="2000" dirty="0"/>
              <a:t>points to boot record of selected operating system</a:t>
            </a:r>
          </a:p>
          <a:p>
            <a:pPr fontAlgn="t"/>
            <a:r>
              <a:rPr lang="en-US" sz="2000" dirty="0"/>
              <a:t>Operating system takes control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9</a:t>
            </a:fld>
            <a:endParaRPr lang="en-US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86" y="12801"/>
            <a:ext cx="4262814" cy="171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29160" y="4370060"/>
            <a:ext cx="316757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hlinkClick r:id="rId3"/>
              </a:rPr>
              <a:t>http://</a:t>
            </a:r>
            <a:r>
              <a:rPr lang="en-US" sz="500" dirty="0" smtClean="0">
                <a:hlinkClick r:id="rId3"/>
              </a:rPr>
              <a:t>www.c-jump.com/CIS24/Slides/Booting/Booting.html</a:t>
            </a:r>
            <a:endParaRPr lang="en-US" sz="500" dirty="0" smtClean="0"/>
          </a:p>
          <a:p>
            <a:r>
              <a:rPr lang="en-US" sz="500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62" y="2522392"/>
            <a:ext cx="2966866" cy="12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288</Words>
  <Application>Microsoft Office PowerPoint</Application>
  <PresentationFormat>On-screen Show (16:9)</PresentationFormat>
  <Paragraphs>72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Dosis</vt:lpstr>
      <vt:lpstr>Brush Script MT</vt:lpstr>
      <vt:lpstr>Sniglet</vt:lpstr>
      <vt:lpstr>Arial</vt:lpstr>
      <vt:lpstr>Bahnschrift Light Condensed</vt:lpstr>
      <vt:lpstr>Adobe Devanagari</vt:lpstr>
      <vt:lpstr>Times New Roman</vt:lpstr>
      <vt:lpstr>Friar template</vt:lpstr>
      <vt:lpstr>Windows Disk Partitions</vt:lpstr>
      <vt:lpstr>Understanding Disk Drives</vt:lpstr>
      <vt:lpstr>PowerPoint Presentation</vt:lpstr>
      <vt:lpstr>What is a disk sector</vt:lpstr>
      <vt:lpstr>Calculate the total sectors</vt:lpstr>
      <vt:lpstr>Calculate the size of a disk</vt:lpstr>
      <vt:lpstr>What is a partition</vt:lpstr>
      <vt:lpstr>How does a PC load Windows Operating System?</vt:lpstr>
      <vt:lpstr>Booting a computer</vt:lpstr>
      <vt:lpstr>PowerPoint Presentation</vt:lpstr>
      <vt:lpstr>Find MBR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235</cp:revision>
  <dcterms:modified xsi:type="dcterms:W3CDTF">2018-10-14T20:00:52Z</dcterms:modified>
</cp:coreProperties>
</file>